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lmarai Bold" panose="020F0502020204030204" pitchFamily="34" charset="0"/>
      <p:regular r:id="rId14"/>
      <p:bold r:id="rId15"/>
      <p:italic r:id="rId16"/>
      <p:boldItalic r:id="rId17"/>
    </p:embeddedFont>
    <p:embeddedFont>
      <p:font typeface="Franklin Gothic Medium" panose="020B0603020102020204" pitchFamily="34" charset="0"/>
      <p:regular r:id="rId18"/>
      <p:italic r:id="rId19"/>
    </p:embeddedFont>
    <p:embeddedFont>
      <p:font typeface="Neue Machina Ultra-Bold" pitchFamily="2" charset="77"/>
      <p:regular r:id="rId20"/>
      <p:bold r:id="rId21"/>
    </p:embeddedFont>
    <p:embeddedFont>
      <p:font typeface="Times New Roman Bold" panose="02030802070405020303" pitchFamily="18" charset="77"/>
      <p:regular r:id="rId22"/>
      <p:bold r:id="rId23"/>
    </p:embeddedFont>
    <p:embeddedFont>
      <p:font typeface="Times New Roman Ultra-Bold" panose="02030902070405020303" pitchFamily="18" charset="77"/>
      <p:regular r:id="rId24"/>
      <p:bold r:id="rId25"/>
    </p:embeddedFont>
    <p:embeddedFont>
      <p:font typeface="TT Autonomous Bold" panose="020B0003030000000000" pitchFamily="3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26" autoAdjust="0"/>
  </p:normalViewPr>
  <p:slideViewPr>
    <p:cSldViewPr>
      <p:cViewPr varScale="1">
        <p:scale>
          <a:sx n="80" d="100"/>
          <a:sy n="80" d="100"/>
        </p:scale>
        <p:origin x="256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sv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11" Type="http://schemas.openxmlformats.org/officeDocument/2006/relationships/hyperlink" Target="https://drive.google.com/file/d/11ht-pzUw0-UVsDEjfrOfHMmr55l49B4F/view?usp=drive_link" TargetMode="External"/><Relationship Id="rId5" Type="http://schemas.openxmlformats.org/officeDocument/2006/relationships/image" Target="../media/image8.sv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2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76399" y="2173146"/>
            <a:ext cx="4647685" cy="6106127"/>
          </a:xfrm>
          <a:custGeom>
            <a:avLst/>
            <a:gdLst/>
            <a:ahLst/>
            <a:cxnLst/>
            <a:rect l="l" t="t" r="r" b="b"/>
            <a:pathLst>
              <a:path w="4647685" h="6106127">
                <a:moveTo>
                  <a:pt x="0" y="0"/>
                </a:moveTo>
                <a:lnTo>
                  <a:pt x="4647686" y="0"/>
                </a:lnTo>
                <a:lnTo>
                  <a:pt x="4647686" y="6106128"/>
                </a:lnTo>
                <a:lnTo>
                  <a:pt x="0" y="6106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>
            <a:off x="-286818" y="1217407"/>
            <a:ext cx="4559209" cy="5989888"/>
          </a:xfrm>
          <a:custGeom>
            <a:avLst/>
            <a:gdLst/>
            <a:ahLst/>
            <a:cxnLst/>
            <a:rect l="l" t="t" r="r" b="b"/>
            <a:pathLst>
              <a:path w="4559209" h="5989888">
                <a:moveTo>
                  <a:pt x="0" y="0"/>
                </a:moveTo>
                <a:lnTo>
                  <a:pt x="4559210" y="0"/>
                </a:lnTo>
                <a:lnTo>
                  <a:pt x="4559210" y="5989888"/>
                </a:lnTo>
                <a:lnTo>
                  <a:pt x="0" y="598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589" y="3557484"/>
            <a:ext cx="13366411" cy="3043429"/>
          </a:xfrm>
          <a:custGeom>
            <a:avLst/>
            <a:gdLst/>
            <a:ahLst/>
            <a:cxnLst/>
            <a:rect l="l" t="t" r="r" b="b"/>
            <a:pathLst>
              <a:path w="13366411" h="3043429">
                <a:moveTo>
                  <a:pt x="0" y="0"/>
                </a:moveTo>
                <a:lnTo>
                  <a:pt x="13366411" y="0"/>
                </a:lnTo>
                <a:lnTo>
                  <a:pt x="13366411" y="3043429"/>
                </a:lnTo>
                <a:lnTo>
                  <a:pt x="0" y="304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80228" y="-659099"/>
            <a:ext cx="11605199" cy="11605199"/>
          </a:xfrm>
          <a:custGeom>
            <a:avLst/>
            <a:gdLst/>
            <a:ahLst/>
            <a:cxnLst/>
            <a:rect l="l" t="t" r="r" b="b"/>
            <a:pathLst>
              <a:path w="11605199" h="11605199">
                <a:moveTo>
                  <a:pt x="0" y="0"/>
                </a:moveTo>
                <a:lnTo>
                  <a:pt x="11605198" y="0"/>
                </a:lnTo>
                <a:lnTo>
                  <a:pt x="11605198" y="11605198"/>
                </a:lnTo>
                <a:lnTo>
                  <a:pt x="0" y="11605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70162" y="2961531"/>
            <a:ext cx="1027163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83"/>
              </a:lnSpc>
            </a:pPr>
            <a:r>
              <a:rPr lang="en-US" sz="14241" spc="3816" dirty="0">
                <a:solidFill>
                  <a:srgbClr val="D7FDFF"/>
                </a:solidFill>
                <a:latin typeface="Franklin Gothic Medium" panose="020B0603020102020204" pitchFamily="34" charset="0"/>
                <a:ea typeface="Alegreya Sans SC"/>
                <a:cs typeface="Alegreya Sans SC"/>
                <a:sym typeface="Alegreya Sans SC"/>
              </a:rPr>
              <a:t>TUMOR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38057" y="5390106"/>
            <a:ext cx="9406672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07"/>
              </a:lnSpc>
            </a:pPr>
            <a:r>
              <a:rPr lang="en-US" sz="14166" dirty="0">
                <a:solidFill>
                  <a:srgbClr val="D7FDFF"/>
                </a:solidFill>
                <a:latin typeface="Franklin Gothic Medium" panose="020B0603020102020204" pitchFamily="34" charset="0"/>
                <a:ea typeface="Alegreya Sans SC"/>
                <a:cs typeface="Alegreya Sans SC"/>
                <a:sym typeface="Alegreya Sans SC"/>
              </a:rPr>
              <a:t>TRACE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600C4-49E2-D7D7-FC79-9A5A2E307F9D}"/>
              </a:ext>
            </a:extLst>
          </p:cNvPr>
          <p:cNvSpPr txBox="1"/>
          <p:nvPr/>
        </p:nvSpPr>
        <p:spPr>
          <a:xfrm>
            <a:off x="12054936" y="7677162"/>
            <a:ext cx="5468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By</a:t>
            </a:r>
          </a:p>
          <a:p>
            <a:r>
              <a:rPr lang="en-US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Katta Sai Rutvik</a:t>
            </a:r>
          </a:p>
          <a:p>
            <a:r>
              <a:rPr lang="en-US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kattasairutvik@gmail.com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094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85557" y="-4432332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063" y="557395"/>
            <a:ext cx="4756901" cy="7961201"/>
          </a:xfrm>
          <a:custGeom>
            <a:avLst/>
            <a:gdLst/>
            <a:ahLst/>
            <a:cxnLst/>
            <a:rect l="l" t="t" r="r" b="b"/>
            <a:pathLst>
              <a:path w="4756901" h="7961201">
                <a:moveTo>
                  <a:pt x="0" y="0"/>
                </a:moveTo>
                <a:lnTo>
                  <a:pt x="4756901" y="0"/>
                </a:lnTo>
                <a:lnTo>
                  <a:pt x="4756901" y="7961201"/>
                </a:lnTo>
                <a:lnTo>
                  <a:pt x="0" y="796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50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49800" y="609940"/>
            <a:ext cx="4467133" cy="7908656"/>
          </a:xfrm>
          <a:custGeom>
            <a:avLst/>
            <a:gdLst/>
            <a:ahLst/>
            <a:cxnLst/>
            <a:rect l="l" t="t" r="r" b="b"/>
            <a:pathLst>
              <a:path w="4467133" h="7293279">
                <a:moveTo>
                  <a:pt x="0" y="0"/>
                </a:moveTo>
                <a:lnTo>
                  <a:pt x="4467133" y="0"/>
                </a:lnTo>
                <a:lnTo>
                  <a:pt x="4467133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2839" y="862908"/>
            <a:ext cx="5273921" cy="4280592"/>
          </a:xfrm>
          <a:custGeom>
            <a:avLst/>
            <a:gdLst/>
            <a:ahLst/>
            <a:cxnLst/>
            <a:rect l="l" t="t" r="r" b="b"/>
            <a:pathLst>
              <a:path w="5273921" h="4280592">
                <a:moveTo>
                  <a:pt x="0" y="0"/>
                </a:moveTo>
                <a:lnTo>
                  <a:pt x="5273921" y="0"/>
                </a:lnTo>
                <a:lnTo>
                  <a:pt x="5273921" y="4280592"/>
                </a:lnTo>
                <a:lnTo>
                  <a:pt x="0" y="42805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89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6413993" y="5153278"/>
            <a:ext cx="5273921" cy="4155947"/>
          </a:xfrm>
          <a:custGeom>
            <a:avLst/>
            <a:gdLst/>
            <a:ahLst/>
            <a:cxnLst/>
            <a:rect l="l" t="t" r="r" b="b"/>
            <a:pathLst>
              <a:path w="5273921" h="4155947">
                <a:moveTo>
                  <a:pt x="0" y="0"/>
                </a:moveTo>
                <a:lnTo>
                  <a:pt x="5273921" y="0"/>
                </a:lnTo>
                <a:lnTo>
                  <a:pt x="5273921" y="4155947"/>
                </a:lnTo>
                <a:lnTo>
                  <a:pt x="0" y="4155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522860" y="249827"/>
            <a:ext cx="9513802" cy="49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4399" b="1" dirty="0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Testing and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19" y="8698230"/>
            <a:ext cx="3865692" cy="87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4399" b="1" spc="101">
                <a:solidFill>
                  <a:srgbClr val="FFDE5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RESENET50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77898" y="9368209"/>
            <a:ext cx="3865692" cy="87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4399" b="1" spc="101" dirty="0">
                <a:solidFill>
                  <a:srgbClr val="FFDE5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VGG16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62059" y="8698230"/>
            <a:ext cx="3865692" cy="87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4399" b="1" spc="101" dirty="0">
                <a:solidFill>
                  <a:srgbClr val="FFDE5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RESENET18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29213" y="435738"/>
            <a:ext cx="5286814" cy="1583562"/>
          </a:xfrm>
          <a:custGeom>
            <a:avLst/>
            <a:gdLst/>
            <a:ahLst/>
            <a:cxnLst/>
            <a:rect l="l" t="t" r="r" b="b"/>
            <a:pathLst>
              <a:path w="7693273" h="3279908">
                <a:moveTo>
                  <a:pt x="0" y="0"/>
                </a:moveTo>
                <a:lnTo>
                  <a:pt x="7693272" y="0"/>
                </a:lnTo>
                <a:lnTo>
                  <a:pt x="7693272" y="3279908"/>
                </a:lnTo>
                <a:lnTo>
                  <a:pt x="0" y="3279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290900" y="225613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1" y="0"/>
                </a:moveTo>
                <a:lnTo>
                  <a:pt x="0" y="0"/>
                </a:lnTo>
                <a:lnTo>
                  <a:pt x="0" y="6732170"/>
                </a:lnTo>
                <a:lnTo>
                  <a:pt x="10922401" y="6732170"/>
                </a:lnTo>
                <a:lnTo>
                  <a:pt x="109224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304799" y="694681"/>
            <a:ext cx="3962400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91"/>
              </a:lnSpc>
            </a:pPr>
            <a:r>
              <a:rPr lang="en-US" sz="3600" b="1" dirty="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GRADIO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-4161808" y="392754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99561" y="-1255524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pic>
        <p:nvPicPr>
          <p:cNvPr id="16" name="gradio implementation of tumor trace.mp4">
            <a:hlinkClick r:id="" action="ppaction://media"/>
            <a:extLst>
              <a:ext uri="{FF2B5EF4-FFF2-40B4-BE49-F238E27FC236}">
                <a16:creationId xmlns:a16="http://schemas.microsoft.com/office/drawing/2014/main" id="{4E52D213-BF1F-A590-E867-3D7C5E838E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38400" y="1841054"/>
            <a:ext cx="13639800" cy="76723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ADB8B5-68D7-349A-E87E-EBE74CB562DE}"/>
              </a:ext>
            </a:extLst>
          </p:cNvPr>
          <p:cNvSpPr txBox="1"/>
          <p:nvPr/>
        </p:nvSpPr>
        <p:spPr>
          <a:xfrm>
            <a:off x="4015815" y="535021"/>
            <a:ext cx="140389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access Drive link for the video</a:t>
            </a:r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b="1" u="sng" dirty="0">
                <a:solidFill>
                  <a:srgbClr val="FFC000"/>
                </a:solidFill>
                <a:latin typeface="Almarai Bold"/>
                <a:ea typeface="Almarai Bold"/>
                <a:cs typeface="Almarai Bold"/>
                <a:sym typeface="Almarai Bold"/>
              </a:rPr>
              <a:t>https://drive.google.com/file/d/11ht-pzUw0-UVsDEjfrOfHMmr55l49B4F/view?usp=drive_link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2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87099" y="4231639"/>
            <a:ext cx="9513802" cy="222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10400" b="1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THANK</a:t>
            </a:r>
          </a:p>
          <a:p>
            <a:pPr algn="ctr">
              <a:lnSpc>
                <a:spcPts val="8320"/>
              </a:lnSpc>
            </a:pPr>
            <a:r>
              <a:rPr lang="en-US" sz="10400" b="1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YOU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59553" y="3388244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5"/>
                </a:lnTo>
                <a:lnTo>
                  <a:pt x="0" y="443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57488" y="2163727"/>
            <a:ext cx="1102065" cy="1224517"/>
          </a:xfrm>
          <a:custGeom>
            <a:avLst/>
            <a:gdLst/>
            <a:ahLst/>
            <a:cxnLst/>
            <a:rect l="l" t="t" r="r" b="b"/>
            <a:pathLst>
              <a:path w="1102065" h="1224517">
                <a:moveTo>
                  <a:pt x="0" y="0"/>
                </a:moveTo>
                <a:lnTo>
                  <a:pt x="1102065" y="0"/>
                </a:lnTo>
                <a:lnTo>
                  <a:pt x="1102065" y="1224517"/>
                </a:lnTo>
                <a:lnTo>
                  <a:pt x="0" y="12245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71399" y="-4258119"/>
            <a:ext cx="8277888" cy="8229600"/>
          </a:xfrm>
          <a:custGeom>
            <a:avLst/>
            <a:gdLst/>
            <a:ahLst/>
            <a:cxnLst/>
            <a:rect l="l" t="t" r="r" b="b"/>
            <a:pathLst>
              <a:path w="8277888" h="8229600">
                <a:moveTo>
                  <a:pt x="0" y="0"/>
                </a:moveTo>
                <a:lnTo>
                  <a:pt x="8277888" y="0"/>
                </a:lnTo>
                <a:lnTo>
                  <a:pt x="8277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39722" y="-4114800"/>
            <a:ext cx="12453642" cy="8229600"/>
          </a:xfrm>
          <a:custGeom>
            <a:avLst/>
            <a:gdLst/>
            <a:ahLst/>
            <a:cxnLst/>
            <a:rect l="l" t="t" r="r" b="b"/>
            <a:pathLst>
              <a:path w="12453642" h="8229600">
                <a:moveTo>
                  <a:pt x="0" y="0"/>
                </a:moveTo>
                <a:lnTo>
                  <a:pt x="12453642" y="0"/>
                </a:lnTo>
                <a:lnTo>
                  <a:pt x="124536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367545" y="2679735"/>
            <a:ext cx="11552910" cy="796355"/>
            <a:chOff x="0" y="0"/>
            <a:chExt cx="3510353" cy="2419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10353" cy="241973"/>
            </a:xfrm>
            <a:custGeom>
              <a:avLst/>
              <a:gdLst/>
              <a:ahLst/>
              <a:cxnLst/>
              <a:rect l="l" t="t" r="r" b="b"/>
              <a:pathLst>
                <a:path w="3510353" h="241973">
                  <a:moveTo>
                    <a:pt x="34176" y="0"/>
                  </a:moveTo>
                  <a:lnTo>
                    <a:pt x="3476176" y="0"/>
                  </a:lnTo>
                  <a:cubicBezTo>
                    <a:pt x="3495051" y="0"/>
                    <a:pt x="3510353" y="15301"/>
                    <a:pt x="3510353" y="34176"/>
                  </a:cubicBezTo>
                  <a:lnTo>
                    <a:pt x="3510353" y="207796"/>
                  </a:lnTo>
                  <a:cubicBezTo>
                    <a:pt x="3510353" y="216860"/>
                    <a:pt x="3506752" y="225553"/>
                    <a:pt x="3500343" y="231963"/>
                  </a:cubicBezTo>
                  <a:cubicBezTo>
                    <a:pt x="3493933" y="238372"/>
                    <a:pt x="3485240" y="241973"/>
                    <a:pt x="3476176" y="241973"/>
                  </a:cubicBezTo>
                  <a:lnTo>
                    <a:pt x="34176" y="241973"/>
                  </a:lnTo>
                  <a:cubicBezTo>
                    <a:pt x="15301" y="241973"/>
                    <a:pt x="0" y="226671"/>
                    <a:pt x="0" y="207796"/>
                  </a:cubicBezTo>
                  <a:lnTo>
                    <a:pt x="0" y="34176"/>
                  </a:lnTo>
                  <a:cubicBezTo>
                    <a:pt x="0" y="25112"/>
                    <a:pt x="3601" y="16419"/>
                    <a:pt x="10010" y="10010"/>
                  </a:cubicBezTo>
                  <a:cubicBezTo>
                    <a:pt x="16419" y="3601"/>
                    <a:pt x="25112" y="0"/>
                    <a:pt x="34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2000"/>
                  </a:srgbClr>
                </a:gs>
                <a:gs pos="100000">
                  <a:srgbClr val="194D69">
                    <a:alpha val="42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510353" cy="280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387099" y="2938848"/>
            <a:ext cx="9513802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Table of Content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5486400" y="3972694"/>
            <a:ext cx="7315200" cy="614253"/>
          </a:xfrm>
          <a:custGeom>
            <a:avLst/>
            <a:gdLst/>
            <a:ahLst/>
            <a:cxnLst/>
            <a:rect l="l" t="t" r="r" b="b"/>
            <a:pathLst>
              <a:path w="7315200" h="614253">
                <a:moveTo>
                  <a:pt x="0" y="0"/>
                </a:moveTo>
                <a:lnTo>
                  <a:pt x="7315200" y="0"/>
                </a:lnTo>
                <a:lnTo>
                  <a:pt x="7315200" y="614254"/>
                </a:lnTo>
                <a:lnTo>
                  <a:pt x="0" y="614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461157" y="4536036"/>
            <a:ext cx="4892231" cy="430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 Processing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Diagram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and Results</a:t>
            </a:r>
          </a:p>
          <a:p>
            <a:pPr marL="703510" lvl="1" indent="-351755" algn="l">
              <a:lnSpc>
                <a:spcPts val="4887"/>
              </a:lnSpc>
              <a:buAutoNum type="arabicPeriod"/>
            </a:pPr>
            <a:r>
              <a:rPr lang="en-US" sz="3258" spc="7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Gradio implementation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4770021" y="388521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095500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46209" y="969886"/>
            <a:ext cx="6172200" cy="374073"/>
          </a:xfrm>
          <a:custGeom>
            <a:avLst/>
            <a:gdLst/>
            <a:ahLst/>
            <a:cxnLst/>
            <a:rect l="l" t="t" r="r" b="b"/>
            <a:pathLst>
              <a:path w="6172200" h="374073">
                <a:moveTo>
                  <a:pt x="0" y="0"/>
                </a:moveTo>
                <a:lnTo>
                  <a:pt x="6172200" y="0"/>
                </a:lnTo>
                <a:lnTo>
                  <a:pt x="6172200" y="374073"/>
                </a:lnTo>
                <a:lnTo>
                  <a:pt x="0" y="374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104125" y="808418"/>
            <a:ext cx="2433530" cy="766281"/>
            <a:chOff x="0" y="0"/>
            <a:chExt cx="640930" cy="2018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0930" cy="201819"/>
            </a:xfrm>
            <a:custGeom>
              <a:avLst/>
              <a:gdLst/>
              <a:ahLst/>
              <a:cxnLst/>
              <a:rect l="l" t="t" r="r" b="b"/>
              <a:pathLst>
                <a:path w="640930" h="201819">
                  <a:moveTo>
                    <a:pt x="31814" y="0"/>
                  </a:moveTo>
                  <a:lnTo>
                    <a:pt x="609116" y="0"/>
                  </a:lnTo>
                  <a:cubicBezTo>
                    <a:pt x="617554" y="0"/>
                    <a:pt x="625646" y="3352"/>
                    <a:pt x="631612" y="9318"/>
                  </a:cubicBezTo>
                  <a:cubicBezTo>
                    <a:pt x="637578" y="15284"/>
                    <a:pt x="640930" y="23376"/>
                    <a:pt x="640930" y="31814"/>
                  </a:cubicBezTo>
                  <a:lnTo>
                    <a:pt x="640930" y="170005"/>
                  </a:lnTo>
                  <a:cubicBezTo>
                    <a:pt x="640930" y="178443"/>
                    <a:pt x="637578" y="186535"/>
                    <a:pt x="631612" y="192501"/>
                  </a:cubicBezTo>
                  <a:cubicBezTo>
                    <a:pt x="625646" y="198467"/>
                    <a:pt x="617554" y="201819"/>
                    <a:pt x="609116" y="201819"/>
                  </a:cubicBezTo>
                  <a:lnTo>
                    <a:pt x="31814" y="201819"/>
                  </a:lnTo>
                  <a:cubicBezTo>
                    <a:pt x="23376" y="201819"/>
                    <a:pt x="15284" y="198467"/>
                    <a:pt x="9318" y="192501"/>
                  </a:cubicBezTo>
                  <a:cubicBezTo>
                    <a:pt x="3352" y="186535"/>
                    <a:pt x="0" y="178443"/>
                    <a:pt x="0" y="170005"/>
                  </a:cubicBezTo>
                  <a:lnTo>
                    <a:pt x="0" y="31814"/>
                  </a:lnTo>
                  <a:cubicBezTo>
                    <a:pt x="0" y="23376"/>
                    <a:pt x="3352" y="15284"/>
                    <a:pt x="9318" y="9318"/>
                  </a:cubicBezTo>
                  <a:cubicBezTo>
                    <a:pt x="15284" y="3352"/>
                    <a:pt x="23376" y="0"/>
                    <a:pt x="31814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640930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4702" y="823658"/>
            <a:ext cx="2213848" cy="766281"/>
            <a:chOff x="0" y="0"/>
            <a:chExt cx="583071" cy="201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176943" y="2302370"/>
            <a:ext cx="9513802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Problem Statement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66410" y="825799"/>
            <a:ext cx="2256944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33844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023553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2922" y="3985934"/>
            <a:ext cx="15430809" cy="403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959" lvl="1" indent="-327480" algn="just">
              <a:lnSpc>
                <a:spcPts val="4550"/>
              </a:lnSpc>
              <a:buFont typeface="Arial"/>
              <a:buChar char="•"/>
            </a:pPr>
            <a:r>
              <a:rPr lang="en-US" sz="3000" spc="69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project aims to address these challenges by leveraging Artificial Intelligence (AI), specifically deep learning techniques, to automate the detection and classification of breast tumors in MRI scans. </a:t>
            </a:r>
          </a:p>
          <a:p>
            <a:pPr marL="654959" lvl="1" indent="-327480" algn="just">
              <a:lnSpc>
                <a:spcPts val="4550"/>
              </a:lnSpc>
              <a:buFont typeface="Arial"/>
              <a:buChar char="•"/>
            </a:pPr>
            <a:r>
              <a:rPr lang="en-US" sz="3000" spc="69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integrating AI-based models like VGG16, ResNet50, and ResNet18, the project seeks to enhance diagnostic accuracy, reduce manual effort, and support radiologists with reliable predictions for distinguishing between benign and malignant tumors.</a:t>
            </a:r>
          </a:p>
          <a:p>
            <a:pPr algn="just">
              <a:lnSpc>
                <a:spcPts val="4550"/>
              </a:lnSpc>
            </a:pPr>
            <a:endParaRPr lang="en-US" sz="3033" spc="69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109452" y="987724"/>
            <a:ext cx="2404348" cy="3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pc="48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46209" y="969886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387099" y="2469599"/>
            <a:ext cx="9513802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Data Set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61157" y="825799"/>
            <a:ext cx="208035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95394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23553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31581" y="3499754"/>
            <a:ext cx="13615327" cy="564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used in this project is specifically curated for breast tumor detection and classification using MRI images. It is divided into three subsets: training, validation, and testing. </a:t>
            </a:r>
          </a:p>
          <a:p>
            <a:pPr algn="l">
              <a:lnSpc>
                <a:spcPts val="4499"/>
              </a:lnSpc>
            </a:pPr>
            <a:endParaRPr lang="en-US" sz="2999" spc="68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499"/>
              </a:lnSpc>
            </a:pPr>
            <a:endParaRPr lang="en-US" sz="2999" spc="68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499"/>
              </a:lnSpc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training set is used to teach the model patterns associated with benign (non-cancerous) and malignant (cancerous) tumors. The validation set helps in fine-tuning hyperparameters and monitoring the model’s performance during training, while the test set evaluates the model’s ability to generalize to new, unseen data. </a:t>
            </a:r>
          </a:p>
        </p:txBody>
      </p:sp>
      <p:sp>
        <p:nvSpPr>
          <p:cNvPr id="29" name="Freeform 29"/>
          <p:cNvSpPr/>
          <p:nvPr/>
        </p:nvSpPr>
        <p:spPr>
          <a:xfrm>
            <a:off x="1028700" y="3304055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15584" y="6056730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705100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46209" y="969886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387099" y="2309638"/>
            <a:ext cx="9513802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Preprocessing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69240" y="860057"/>
            <a:ext cx="2080358" cy="66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95394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23553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09146" y="3350824"/>
            <a:ext cx="12714407" cy="316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000" spc="64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Involves several steps to prepare the MRI images for effective training and ensure consistency in the dataset. All images are resized to a uniform dimension of 224x224 pixels to standardize input size. Normalization is applied using ImageNet’s mean and standard deviation to scale pixel values and facilitate faster model convergence.</a:t>
            </a:r>
          </a:p>
          <a:p>
            <a:pPr algn="just">
              <a:lnSpc>
                <a:spcPts val="4199"/>
              </a:lnSpc>
            </a:pPr>
            <a:endParaRPr lang="en-US" sz="3000" spc="64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2142852" y="3149989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19"/>
                </a:lnTo>
                <a:lnTo>
                  <a:pt x="0" y="12268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376870" y="6890645"/>
            <a:ext cx="12714407" cy="264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000" spc="6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spc="64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Augmentation:</a:t>
            </a:r>
          </a:p>
          <a:p>
            <a:pPr algn="l">
              <a:lnSpc>
                <a:spcPts val="4199"/>
              </a:lnSpc>
            </a:pPr>
            <a:r>
              <a:rPr lang="en-US" sz="3000" spc="64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Random horizontal and vertical flips with a 50% probability.</a:t>
            </a:r>
          </a:p>
          <a:p>
            <a:pPr algn="l">
              <a:lnSpc>
                <a:spcPts val="4199"/>
              </a:lnSpc>
            </a:pPr>
            <a:r>
              <a:rPr lang="en-US" sz="3000" spc="64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Random rotations within a range of -20° to +20°.</a:t>
            </a:r>
          </a:p>
          <a:p>
            <a:pPr algn="l">
              <a:lnSpc>
                <a:spcPts val="4199"/>
              </a:lnSpc>
            </a:pPr>
            <a:r>
              <a:rPr lang="en-US" sz="3000" spc="64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Color jitter to adjust brightness, contrast, saturation, and hue.</a:t>
            </a:r>
          </a:p>
          <a:p>
            <a:pPr algn="l">
              <a:lnSpc>
                <a:spcPts val="4199"/>
              </a:lnSpc>
            </a:pPr>
            <a:endParaRPr lang="en-US" sz="3000" spc="64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2142852" y="6520744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46209" y="969886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09398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133698" y="2078326"/>
            <a:ext cx="9513802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 b="1">
                <a:solidFill>
                  <a:srgbClr val="7A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Preprocessing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23971" y="825799"/>
            <a:ext cx="208035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95394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142888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0815" y="3216987"/>
            <a:ext cx="16320572" cy="545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35"/>
              </a:lnSpc>
            </a:pPr>
            <a:r>
              <a:rPr lang="en-US" sz="2623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Sobel edge detection is applied to highlight significant boundaries in the images.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Feature Extraction: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Histogram of Oriented Gradients (HOG): Captures structural and shape information.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Local Binary Pattern (LBP): Encodes local texture features.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Mean Binary Pattern (MBP): Evaluates pixel patterns based on the mean intensity of a local   window.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Median Binary Pattern: Encodes patterns using the median intensity of a local window.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Variance Binary Point: Uses variance within a local window to compute binary patterns.</a:t>
            </a:r>
          </a:p>
          <a:p>
            <a:pPr algn="just">
              <a:lnSpc>
                <a:spcPts val="3935"/>
              </a:lnSpc>
            </a:pPr>
            <a:r>
              <a:rPr lang="en-US" sz="3000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•Mean-Median-Variance (MMV): Combines mean, median, and variance thresholds to extract comprehensive binary patterns.</a:t>
            </a:r>
          </a:p>
          <a:p>
            <a:pPr algn="just">
              <a:lnSpc>
                <a:spcPts val="3935"/>
              </a:lnSpc>
            </a:pPr>
            <a:r>
              <a:rPr lang="en-US" sz="2623" spc="60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42405" y="-3348747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0785" y="551379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161925"/>
              <a:ext cx="812800" cy="974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99"/>
                </a:lnSpc>
              </a:pPr>
              <a:r>
                <a:rPr lang="en-US" sz="3399" b="1" spc="78" dirty="0">
                  <a:solidFill>
                    <a:srgbClr val="00121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Dataset Collection &amp; Preprocessing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023553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353950" y="2608731"/>
            <a:ext cx="3087801" cy="3809405"/>
            <a:chOff x="-448" y="-70261"/>
            <a:chExt cx="813248" cy="10033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-448" y="-70261"/>
              <a:ext cx="812800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3999" b="1" spc="91" dirty="0">
                  <a:solidFill>
                    <a:srgbClr val="000000"/>
                  </a:solidFill>
                  <a:latin typeface="Times New Roman Ultra-Bold"/>
                  <a:ea typeface="Times New Roman Ultra-Bold"/>
                  <a:cs typeface="Times New Roman Ultra-Bold"/>
                  <a:sym typeface="Times New Roman Ultra-Bold"/>
                </a:rPr>
                <a:t>Model Training</a:t>
              </a:r>
            </a:p>
            <a:p>
              <a:pPr algn="ctr">
                <a:lnSpc>
                  <a:spcPts val="3450"/>
                </a:lnSpc>
              </a:pPr>
              <a:endParaRPr lang="en-US" sz="3999" b="1" spc="91" dirty="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>
            <a:off x="3866885" y="2094429"/>
            <a:ext cx="1488766" cy="2324123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5" name="Group 25"/>
          <p:cNvGrpSpPr/>
          <p:nvPr/>
        </p:nvGrpSpPr>
        <p:grpSpPr>
          <a:xfrm>
            <a:off x="10254142" y="4789348"/>
            <a:ext cx="3119345" cy="3809405"/>
            <a:chOff x="0" y="-48200"/>
            <a:chExt cx="821556" cy="10033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8756" y="-48200"/>
              <a:ext cx="812800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3999" b="1" spc="9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Testing &amp; Evaluation</a:t>
              </a:r>
            </a:p>
            <a:p>
              <a:pPr algn="ctr">
                <a:lnSpc>
                  <a:spcPts val="3450"/>
                </a:lnSpc>
              </a:pPr>
              <a:endParaRPr lang="en-US" sz="3999" b="1" spc="9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>
            <a:off x="8441751" y="4418553"/>
            <a:ext cx="1774072" cy="1894174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9" name="Group 29"/>
          <p:cNvGrpSpPr/>
          <p:nvPr/>
        </p:nvGrpSpPr>
        <p:grpSpPr>
          <a:xfrm>
            <a:off x="15017811" y="5669179"/>
            <a:ext cx="3086100" cy="3809405"/>
            <a:chOff x="0" y="-132483"/>
            <a:chExt cx="812800" cy="10033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132483"/>
              <a:ext cx="812800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3999" b="1" spc="9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Gradio Deployment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13301923" y="6312727"/>
            <a:ext cx="1715888" cy="1402523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3" name="Group 10">
            <a:extLst>
              <a:ext uri="{FF2B5EF4-FFF2-40B4-BE49-F238E27FC236}">
                <a16:creationId xmlns:a16="http://schemas.microsoft.com/office/drawing/2014/main" id="{4BDCE4E9-0848-0091-EF53-2F4E8FAE60A6}"/>
              </a:ext>
            </a:extLst>
          </p:cNvPr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28FB6AA8-8B12-B3CD-88BC-AB4F1F40FE3D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12">
              <a:extLst>
                <a:ext uri="{FF2B5EF4-FFF2-40B4-BE49-F238E27FC236}">
                  <a16:creationId xmlns:a16="http://schemas.microsoft.com/office/drawing/2014/main" id="{15C8849F-CC5A-406B-FEF0-B9C20F50D0D6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36" name="TextBox 24">
            <a:extLst>
              <a:ext uri="{FF2B5EF4-FFF2-40B4-BE49-F238E27FC236}">
                <a16:creationId xmlns:a16="http://schemas.microsoft.com/office/drawing/2014/main" id="{570C38AC-34EA-80AF-D170-67E5456B51E6}"/>
              </a:ext>
            </a:extLst>
          </p:cNvPr>
          <p:cNvSpPr txBox="1"/>
          <p:nvPr/>
        </p:nvSpPr>
        <p:spPr>
          <a:xfrm>
            <a:off x="8895394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grpSp>
        <p:nvGrpSpPr>
          <p:cNvPr id="37" name="Group 7">
            <a:extLst>
              <a:ext uri="{FF2B5EF4-FFF2-40B4-BE49-F238E27FC236}">
                <a16:creationId xmlns:a16="http://schemas.microsoft.com/office/drawing/2014/main" id="{5B67B343-5C29-060D-924A-180136739B85}"/>
              </a:ext>
            </a:extLst>
          </p:cNvPr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E341F829-359C-1BB1-F1ED-D3B936409FBE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6489AD10-5C60-38DE-C907-3BC4BC0B638B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40" name="TextBox 23">
            <a:extLst>
              <a:ext uri="{FF2B5EF4-FFF2-40B4-BE49-F238E27FC236}">
                <a16:creationId xmlns:a16="http://schemas.microsoft.com/office/drawing/2014/main" id="{BA9C6FD6-1EA0-5C43-1B31-7CE24C42A45D}"/>
              </a:ext>
            </a:extLst>
          </p:cNvPr>
          <p:cNvSpPr txBox="1"/>
          <p:nvPr/>
        </p:nvSpPr>
        <p:spPr>
          <a:xfrm>
            <a:off x="6523971" y="825799"/>
            <a:ext cx="208035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46209" y="969886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510781" y="825799"/>
            <a:ext cx="208035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95394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023553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sp>
        <p:nvSpPr>
          <p:cNvPr id="27" name="Freeform 27"/>
          <p:cNvSpPr/>
          <p:nvPr/>
        </p:nvSpPr>
        <p:spPr>
          <a:xfrm>
            <a:off x="14149056" y="3842852"/>
            <a:ext cx="8277888" cy="8229600"/>
          </a:xfrm>
          <a:custGeom>
            <a:avLst/>
            <a:gdLst/>
            <a:ahLst/>
            <a:cxnLst/>
            <a:rect l="l" t="t" r="r" b="b"/>
            <a:pathLst>
              <a:path w="8277888" h="8229600">
                <a:moveTo>
                  <a:pt x="0" y="0"/>
                </a:moveTo>
                <a:lnTo>
                  <a:pt x="8277888" y="0"/>
                </a:lnTo>
                <a:lnTo>
                  <a:pt x="8277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826524" y="2469380"/>
            <a:ext cx="14906250" cy="7447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7A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Initialization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Selected deep learning models ( VGG16, ResNet50, ResNet18).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Modified the model architecture for binary classification (Benign vs. Malignant).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Freeze feature extraction layers to train only the classifier layers.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endParaRPr lang="en-US" sz="2999" spc="68" dirty="0">
              <a:solidFill>
                <a:srgbClr val="FFDE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Loading &amp; Batching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Load preprocessed training data in batches using PyTorch DataLoader.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Batch size is taken as 32.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Training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Trained the model using CrossEntropyLoss as the loss function.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Used optimizers like Adam ,SGD to minimize the loss.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68" dirty="0">
                <a:solidFill>
                  <a:srgbClr val="FFDE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Performed backpropagation to update the model weights.</a:t>
            </a:r>
          </a:p>
        </p:txBody>
      </p:sp>
      <p:sp>
        <p:nvSpPr>
          <p:cNvPr id="29" name="Freeform 29"/>
          <p:cNvSpPr/>
          <p:nvPr/>
        </p:nvSpPr>
        <p:spPr>
          <a:xfrm>
            <a:off x="739709" y="2249015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39709" y="4981123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39709" y="7283550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11598" y="4914258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0" y="6732170"/>
                </a:moveTo>
                <a:lnTo>
                  <a:pt x="10922401" y="6732170"/>
                </a:lnTo>
                <a:lnTo>
                  <a:pt x="10922401" y="0"/>
                </a:lnTo>
                <a:lnTo>
                  <a:pt x="0" y="0"/>
                </a:lnTo>
                <a:lnTo>
                  <a:pt x="0" y="673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47546" y="551379"/>
            <a:ext cx="10922401" cy="6732171"/>
          </a:xfrm>
          <a:custGeom>
            <a:avLst/>
            <a:gdLst/>
            <a:ahLst/>
            <a:cxnLst/>
            <a:rect l="l" t="t" r="r" b="b"/>
            <a:pathLst>
              <a:path w="10922401" h="6732171">
                <a:moveTo>
                  <a:pt x="10922400" y="0"/>
                </a:moveTo>
                <a:lnTo>
                  <a:pt x="0" y="0"/>
                </a:lnTo>
                <a:lnTo>
                  <a:pt x="0" y="6732171"/>
                </a:lnTo>
                <a:lnTo>
                  <a:pt x="10922400" y="6732171"/>
                </a:lnTo>
                <a:lnTo>
                  <a:pt x="10922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5247172" y="364429"/>
            <a:ext cx="10229950" cy="13186708"/>
          </a:xfrm>
          <a:custGeom>
            <a:avLst/>
            <a:gdLst/>
            <a:ahLst/>
            <a:cxnLst/>
            <a:rect l="l" t="t" r="r" b="b"/>
            <a:pathLst>
              <a:path w="10229950" h="13186708">
                <a:moveTo>
                  <a:pt x="0" y="0"/>
                </a:moveTo>
                <a:lnTo>
                  <a:pt x="10229950" y="0"/>
                </a:lnTo>
                <a:lnTo>
                  <a:pt x="10229950" y="13186708"/>
                </a:lnTo>
                <a:lnTo>
                  <a:pt x="0" y="1318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4702" y="-2701568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85313" y="923080"/>
            <a:ext cx="7315200" cy="443345"/>
          </a:xfrm>
          <a:custGeom>
            <a:avLst/>
            <a:gdLst/>
            <a:ahLst/>
            <a:cxnLst/>
            <a:rect l="l" t="t" r="r" b="b"/>
            <a:pathLst>
              <a:path w="7315200" h="443345">
                <a:moveTo>
                  <a:pt x="0" y="0"/>
                </a:moveTo>
                <a:lnTo>
                  <a:pt x="7315200" y="0"/>
                </a:lnTo>
                <a:lnTo>
                  <a:pt x="7315200" y="443346"/>
                </a:lnTo>
                <a:lnTo>
                  <a:pt x="0" y="44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5948247" y="808418"/>
            <a:ext cx="2213848" cy="766281"/>
            <a:chOff x="0" y="0"/>
            <a:chExt cx="583071" cy="201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001E2E"/>
            </a:solidFill>
            <a:ln w="38100" cap="sq">
              <a:solidFill>
                <a:srgbClr val="7A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4149056" y="3842852"/>
            <a:ext cx="8277888" cy="8229600"/>
          </a:xfrm>
          <a:custGeom>
            <a:avLst/>
            <a:gdLst/>
            <a:ahLst/>
            <a:cxnLst/>
            <a:rect l="l" t="t" r="r" b="b"/>
            <a:pathLst>
              <a:path w="8277888" h="8229600">
                <a:moveTo>
                  <a:pt x="0" y="0"/>
                </a:moveTo>
                <a:lnTo>
                  <a:pt x="8277888" y="0"/>
                </a:lnTo>
                <a:lnTo>
                  <a:pt x="8277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39709" y="2249015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39709" y="4981123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39709" y="7283550"/>
            <a:ext cx="1234018" cy="1226820"/>
          </a:xfrm>
          <a:custGeom>
            <a:avLst/>
            <a:gdLst/>
            <a:ahLst/>
            <a:cxnLst/>
            <a:rect l="l" t="t" r="r" b="b"/>
            <a:pathLst>
              <a:path w="1234018" h="1226820">
                <a:moveTo>
                  <a:pt x="0" y="0"/>
                </a:moveTo>
                <a:lnTo>
                  <a:pt x="1234018" y="0"/>
                </a:lnTo>
                <a:lnTo>
                  <a:pt x="1234018" y="1226820"/>
                </a:lnTo>
                <a:lnTo>
                  <a:pt x="0" y="122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20068" y="1759688"/>
            <a:ext cx="7913630" cy="3917212"/>
          </a:xfrm>
          <a:custGeom>
            <a:avLst/>
            <a:gdLst/>
            <a:ahLst/>
            <a:cxnLst/>
            <a:rect l="l" t="t" r="r" b="b"/>
            <a:pathLst>
              <a:path w="10655686" h="4315553">
                <a:moveTo>
                  <a:pt x="0" y="0"/>
                </a:moveTo>
                <a:lnTo>
                  <a:pt x="10655686" y="0"/>
                </a:lnTo>
                <a:lnTo>
                  <a:pt x="10655686" y="4315553"/>
                </a:lnTo>
                <a:lnTo>
                  <a:pt x="0" y="43155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525879" y="6507340"/>
            <a:ext cx="11365460" cy="3568570"/>
          </a:xfrm>
          <a:custGeom>
            <a:avLst/>
            <a:gdLst/>
            <a:ahLst/>
            <a:cxnLst/>
            <a:rect l="l" t="t" r="r" b="b"/>
            <a:pathLst>
              <a:path w="12974356" h="2312667">
                <a:moveTo>
                  <a:pt x="0" y="0"/>
                </a:moveTo>
                <a:lnTo>
                  <a:pt x="12974356" y="0"/>
                </a:lnTo>
                <a:lnTo>
                  <a:pt x="12974356" y="2312667"/>
                </a:lnTo>
                <a:lnTo>
                  <a:pt x="0" y="2312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29734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6023553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Training</a:t>
            </a:r>
          </a:p>
        </p:txBody>
      </p:sp>
      <p:grpSp>
        <p:nvGrpSpPr>
          <p:cNvPr id="33" name="Group 7">
            <a:extLst>
              <a:ext uri="{FF2B5EF4-FFF2-40B4-BE49-F238E27FC236}">
                <a16:creationId xmlns:a16="http://schemas.microsoft.com/office/drawing/2014/main" id="{CBDAC8A9-8497-B28B-4A6A-681BF415F651}"/>
              </a:ext>
            </a:extLst>
          </p:cNvPr>
          <p:cNvGrpSpPr/>
          <p:nvPr/>
        </p:nvGrpSpPr>
        <p:grpSpPr>
          <a:xfrm>
            <a:off x="6461157" y="808418"/>
            <a:ext cx="2213848" cy="766281"/>
            <a:chOff x="0" y="0"/>
            <a:chExt cx="583071" cy="201819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CFFB0BC1-0E56-2906-23CA-C3E91F1B33B7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4ECFCF1F-7DEC-0DE4-D1DC-43358A714C2D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F832FE1D-BAAF-1B78-7DC4-DA8B3F6A58EB}"/>
              </a:ext>
            </a:extLst>
          </p:cNvPr>
          <p:cNvGrpSpPr/>
          <p:nvPr/>
        </p:nvGrpSpPr>
        <p:grpSpPr>
          <a:xfrm>
            <a:off x="8832930" y="808418"/>
            <a:ext cx="2213848" cy="766281"/>
            <a:chOff x="0" y="0"/>
            <a:chExt cx="583071" cy="201819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53129844-6DE5-225B-FAAE-41939C3E2B9E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90813958-3A28-1F86-266E-9E09AD902539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39" name="Group 13">
            <a:extLst>
              <a:ext uri="{FF2B5EF4-FFF2-40B4-BE49-F238E27FC236}">
                <a16:creationId xmlns:a16="http://schemas.microsoft.com/office/drawing/2014/main" id="{C8598496-8A47-9582-463F-25F10EED30CD}"/>
              </a:ext>
            </a:extLst>
          </p:cNvPr>
          <p:cNvGrpSpPr/>
          <p:nvPr/>
        </p:nvGrpSpPr>
        <p:grpSpPr>
          <a:xfrm>
            <a:off x="11204702" y="808418"/>
            <a:ext cx="2213848" cy="766281"/>
            <a:chOff x="0" y="0"/>
            <a:chExt cx="583071" cy="201819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A1DB1CEE-FF13-7B83-82B7-E7C8BCFA6948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96E540F7-EA3C-6FEA-6C1C-1A80B7BB4178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089E93CE-642B-FF89-57ED-74391E7B3337}"/>
              </a:ext>
            </a:extLst>
          </p:cNvPr>
          <p:cNvGrpSpPr/>
          <p:nvPr/>
        </p:nvGrpSpPr>
        <p:grpSpPr>
          <a:xfrm>
            <a:off x="13576475" y="808418"/>
            <a:ext cx="2213848" cy="766281"/>
            <a:chOff x="0" y="0"/>
            <a:chExt cx="583071" cy="201819"/>
          </a:xfrm>
        </p:grpSpPr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23A56400-3E0F-50F8-7375-77829C46AEC0}"/>
                </a:ext>
              </a:extLst>
            </p:cNvPr>
            <p:cNvSpPr/>
            <p:nvPr/>
          </p:nvSpPr>
          <p:spPr>
            <a:xfrm>
              <a:off x="0" y="0"/>
              <a:ext cx="583071" cy="201819"/>
            </a:xfrm>
            <a:custGeom>
              <a:avLst/>
              <a:gdLst/>
              <a:ahLst/>
              <a:cxnLst/>
              <a:rect l="l" t="t" r="r" b="b"/>
              <a:pathLst>
                <a:path w="583071" h="201819">
                  <a:moveTo>
                    <a:pt x="34970" y="0"/>
                  </a:moveTo>
                  <a:lnTo>
                    <a:pt x="548101" y="0"/>
                  </a:lnTo>
                  <a:cubicBezTo>
                    <a:pt x="557375" y="0"/>
                    <a:pt x="566270" y="3684"/>
                    <a:pt x="572829" y="10243"/>
                  </a:cubicBezTo>
                  <a:cubicBezTo>
                    <a:pt x="579387" y="16801"/>
                    <a:pt x="583071" y="25696"/>
                    <a:pt x="583071" y="34970"/>
                  </a:cubicBezTo>
                  <a:lnTo>
                    <a:pt x="583071" y="166849"/>
                  </a:lnTo>
                  <a:cubicBezTo>
                    <a:pt x="583071" y="176123"/>
                    <a:pt x="579387" y="185018"/>
                    <a:pt x="572829" y="191576"/>
                  </a:cubicBezTo>
                  <a:cubicBezTo>
                    <a:pt x="566270" y="198135"/>
                    <a:pt x="557375" y="201819"/>
                    <a:pt x="548101" y="201819"/>
                  </a:cubicBezTo>
                  <a:lnTo>
                    <a:pt x="34970" y="201819"/>
                  </a:lnTo>
                  <a:cubicBezTo>
                    <a:pt x="25696" y="201819"/>
                    <a:pt x="16801" y="198135"/>
                    <a:pt x="10243" y="191576"/>
                  </a:cubicBezTo>
                  <a:cubicBezTo>
                    <a:pt x="3684" y="185018"/>
                    <a:pt x="0" y="176123"/>
                    <a:pt x="0" y="166849"/>
                  </a:cubicBezTo>
                  <a:lnTo>
                    <a:pt x="0" y="34970"/>
                  </a:lnTo>
                  <a:cubicBezTo>
                    <a:pt x="0" y="25696"/>
                    <a:pt x="3684" y="16801"/>
                    <a:pt x="10243" y="10243"/>
                  </a:cubicBezTo>
                  <a:cubicBezTo>
                    <a:pt x="16801" y="3684"/>
                    <a:pt x="25696" y="0"/>
                    <a:pt x="34970" y="0"/>
                  </a:cubicBezTo>
                  <a:close/>
                </a:path>
              </a:pathLst>
            </a:custGeom>
            <a:solidFill>
              <a:srgbClr val="194D69"/>
            </a:solidFill>
            <a:ln cap="sq">
              <a:noFill/>
              <a:prstDash val="solid"/>
              <a:miter/>
            </a:ln>
          </p:spPr>
        </p:sp>
        <p:sp>
          <p:nvSpPr>
            <p:cNvPr id="44" name="TextBox 18">
              <a:extLst>
                <a:ext uri="{FF2B5EF4-FFF2-40B4-BE49-F238E27FC236}">
                  <a16:creationId xmlns:a16="http://schemas.microsoft.com/office/drawing/2014/main" id="{3C06F87F-A280-D725-B878-4B6175B5AE9F}"/>
                </a:ext>
              </a:extLst>
            </p:cNvPr>
            <p:cNvSpPr txBox="1"/>
            <p:nvPr/>
          </p:nvSpPr>
          <p:spPr>
            <a:xfrm>
              <a:off x="0" y="-76200"/>
              <a:ext cx="583071" cy="27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sp>
        <p:nvSpPr>
          <p:cNvPr id="45" name="TextBox 22">
            <a:extLst>
              <a:ext uri="{FF2B5EF4-FFF2-40B4-BE49-F238E27FC236}">
                <a16:creationId xmlns:a16="http://schemas.microsoft.com/office/drawing/2014/main" id="{E4D482C1-8E15-BC5F-449C-8E867FB7A78C}"/>
              </a:ext>
            </a:extLst>
          </p:cNvPr>
          <p:cNvSpPr txBox="1"/>
          <p:nvPr/>
        </p:nvSpPr>
        <p:spPr>
          <a:xfrm>
            <a:off x="6510781" y="825799"/>
            <a:ext cx="208035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178BE9F2-E3C1-80D3-D615-8B53797983ED}"/>
              </a:ext>
            </a:extLst>
          </p:cNvPr>
          <p:cNvSpPr txBox="1"/>
          <p:nvPr/>
        </p:nvSpPr>
        <p:spPr>
          <a:xfrm>
            <a:off x="8895394" y="997249"/>
            <a:ext cx="2080358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 dirty="0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Dataset</a:t>
            </a: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2FB6C9A8-8F25-91DE-D630-02D3F5B757A3}"/>
              </a:ext>
            </a:extLst>
          </p:cNvPr>
          <p:cNvSpPr txBox="1"/>
          <p:nvPr/>
        </p:nvSpPr>
        <p:spPr>
          <a:xfrm>
            <a:off x="11271447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Preprocessing</a:t>
            </a:r>
          </a:p>
        </p:txBody>
      </p:sp>
      <p:sp>
        <p:nvSpPr>
          <p:cNvPr id="48" name="TextBox 25">
            <a:extLst>
              <a:ext uri="{FF2B5EF4-FFF2-40B4-BE49-F238E27FC236}">
                <a16:creationId xmlns:a16="http://schemas.microsoft.com/office/drawing/2014/main" id="{2AC83FA0-1212-06D8-51EF-3299DFE031A0}"/>
              </a:ext>
            </a:extLst>
          </p:cNvPr>
          <p:cNvSpPr txBox="1"/>
          <p:nvPr/>
        </p:nvSpPr>
        <p:spPr>
          <a:xfrm>
            <a:off x="13647500" y="997249"/>
            <a:ext cx="2080358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41">
                <a:solidFill>
                  <a:srgbClr val="7A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 Diagram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75EF8F6-EFCB-0513-B9B1-680BBC897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012" y="1759687"/>
            <a:ext cx="9062871" cy="39172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624</Words>
  <Application>Microsoft Macintosh PowerPoint</Application>
  <PresentationFormat>Custom</PresentationFormat>
  <Paragraphs>98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Times New Roman</vt:lpstr>
      <vt:lpstr>TT Autonomous Bold</vt:lpstr>
      <vt:lpstr>Calibri</vt:lpstr>
      <vt:lpstr>Franklin Gothic Medium</vt:lpstr>
      <vt:lpstr>Neue Machina Ultra-Bold</vt:lpstr>
      <vt:lpstr>Times New Roman Ultra-Bold</vt:lpstr>
      <vt:lpstr>Arial</vt:lpstr>
      <vt:lpstr>Almarai Bold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Tum</dc:title>
  <cp:lastModifiedBy>rikki.katta1510@outlook.com</cp:lastModifiedBy>
  <cp:revision>9</cp:revision>
  <dcterms:created xsi:type="dcterms:W3CDTF">2006-08-16T00:00:00Z</dcterms:created>
  <dcterms:modified xsi:type="dcterms:W3CDTF">2024-11-30T04:47:47Z</dcterms:modified>
  <dc:identifier>DAGXvi-HUvY</dc:identifier>
</cp:coreProperties>
</file>